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8"/>
  </p:handoutMasterIdLst>
  <p:sldIdLst>
    <p:sldId id="256" r:id="rId3"/>
    <p:sldId id="270" r:id="rId4"/>
    <p:sldId id="271" r:id="rId5"/>
    <p:sldId id="272" r:id="rId6"/>
    <p:sldId id="274" r:id="rId7"/>
    <p:sldId id="276" r:id="rId8"/>
    <p:sldId id="282" r:id="rId9"/>
    <p:sldId id="283" r:id="rId10"/>
    <p:sldId id="277" r:id="rId11"/>
    <p:sldId id="278" r:id="rId12"/>
    <p:sldId id="279" r:id="rId13"/>
    <p:sldId id="280" r:id="rId14"/>
    <p:sldId id="275" r:id="rId15"/>
    <p:sldId id="266" r:id="rId16"/>
    <p:sldId id="28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F6D450-134B-4A66-96A5-1BD4391554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863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39416-B6DD-4DA6-ACD0-7BFF67E335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895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1CF6C-EA9D-4D07-BB7E-27006C9A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777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E88BD-AEBD-446C-BC29-EE009978A9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7991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7C583C8-80A9-4B03-B40A-8B270C5368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682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4A1C30D-47BC-4497-B358-D333C219DA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841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A2886EE-FB13-4B59-BCED-0BA2CE1078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6038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EC57B0E-609B-4016-A38F-A74DD1EC13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0532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37A1EE5-D43E-4B59-A9AD-09F54D4B7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9303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F5F6DB9-95DD-4EAB-852F-95CC050CAA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9618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90BE3D9-BC0A-40B2-A9D6-42F61B3283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8797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942D20C-0E97-464E-B815-4F66E6E594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372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2718D-2610-478C-9E5C-5CF71F0CDC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78326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42489A3-6B1C-4732-8558-F3B3D6E8BD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97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A1CC344-57E9-4215-8BB6-3AD89B3186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9063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58D77DD-1BC6-4D59-AB4C-D086B1A3D1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8152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F1AE01C-3C63-4556-A197-54CFD5A347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308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135A3-CBEE-4984-9854-1EF2AC0A8D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7873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DD7FE-B96F-4824-A7D4-C746DC1F19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707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ECBCE-E580-4CBB-9F1C-E176A038F5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970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68D9F-46ED-4939-909E-6C79CF04A2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3060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328A8-990E-41A1-B569-111C79745E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513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043B6-4479-47B5-A11D-81E65945C0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694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2F069-07D9-4E8C-9C0C-EABFF836A6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827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DAED344-6E36-49C4-A871-35068E29A9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19F066FF-3A07-41B0-A377-E80597D1F2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chemeClr val="hlink"/>
                </a:solidFill>
              </a:rPr>
              <a:t>Me llamo____________ 	     Clase 702</a:t>
            </a:r>
            <a:br>
              <a:rPr lang="en-US" altLang="en-US" sz="3800" dirty="0" smtClean="0">
                <a:solidFill>
                  <a:schemeClr val="hlink"/>
                </a:solidFill>
              </a:rPr>
            </a:br>
            <a:r>
              <a:rPr lang="en-US" altLang="en-US" sz="3800" dirty="0" smtClean="0">
                <a:solidFill>
                  <a:schemeClr val="hlink"/>
                </a:solidFill>
              </a:rPr>
              <a:t>La fecha es el 16 de </a:t>
            </a:r>
            <a:r>
              <a:rPr lang="en-US" altLang="en-US" sz="380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800" dirty="0" smtClean="0">
                <a:solidFill>
                  <a:schemeClr val="hlink"/>
                </a:solidFill>
              </a:rPr>
              <a:t> del 2017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42: </a:t>
            </a:r>
            <a:r>
              <a:rPr lang="es-ES_tradnl" altLang="en-US" dirty="0" smtClean="0"/>
              <a:t>¿Cómo repasamos para el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1: Capitulo 5</a:t>
            </a:r>
            <a:r>
              <a:rPr lang="es-ES_tradnl" altLang="en-US" dirty="0" smtClean="0"/>
              <a:t> del lunes?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dirty="0" smtClean="0">
                <a:solidFill>
                  <a:srgbClr val="00B050"/>
                </a:solidFill>
              </a:rPr>
              <a:t> soccer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vocabulary</a:t>
            </a:r>
            <a:endParaRPr lang="es-ES_tradnl" altLang="en-US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 err="1" smtClean="0">
                <a:solidFill>
                  <a:srgbClr val="FF0000"/>
                </a:solidFill>
              </a:rPr>
              <a:t>inicial:</a:t>
            </a:r>
            <a:r>
              <a:rPr lang="es-ES_tradnl" altLang="en-US" dirty="0" err="1" smtClean="0"/>
              <a:t>Label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parts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body</a:t>
            </a:r>
            <a:r>
              <a:rPr lang="es-ES_tradnl" altLang="en-US" dirty="0" smtClean="0"/>
              <a:t>:</a:t>
            </a:r>
          </a:p>
        </p:txBody>
      </p:sp>
      <p:pic>
        <p:nvPicPr>
          <p:cNvPr id="1536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124200"/>
            <a:ext cx="31750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Line 10"/>
          <p:cNvSpPr>
            <a:spLocks noChangeShapeType="1"/>
          </p:cNvSpPr>
          <p:nvPr/>
        </p:nvSpPr>
        <p:spPr bwMode="auto">
          <a:xfrm flipH="1">
            <a:off x="3352800" y="5638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6" name="Oval 11"/>
          <p:cNvSpPr>
            <a:spLocks noChangeArrowheads="1"/>
          </p:cNvSpPr>
          <p:nvPr/>
        </p:nvSpPr>
        <p:spPr bwMode="auto">
          <a:xfrm>
            <a:off x="4724400" y="5486400"/>
            <a:ext cx="228600" cy="3048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5367" name="Line 12"/>
          <p:cNvSpPr>
            <a:spLocks noChangeShapeType="1"/>
          </p:cNvSpPr>
          <p:nvPr/>
        </p:nvSpPr>
        <p:spPr bwMode="auto">
          <a:xfrm>
            <a:off x="5105400" y="6477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8" name="Line 13"/>
          <p:cNvSpPr>
            <a:spLocks noChangeShapeType="1"/>
          </p:cNvSpPr>
          <p:nvPr/>
        </p:nvSpPr>
        <p:spPr bwMode="auto">
          <a:xfrm>
            <a:off x="5257800" y="5791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9" name="Line 14"/>
          <p:cNvSpPr>
            <a:spLocks noChangeShapeType="1"/>
          </p:cNvSpPr>
          <p:nvPr/>
        </p:nvSpPr>
        <p:spPr bwMode="auto">
          <a:xfrm flipH="1" flipV="1">
            <a:off x="2971800" y="47244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0" name="Line 15"/>
          <p:cNvSpPr>
            <a:spLocks noChangeShapeType="1"/>
          </p:cNvSpPr>
          <p:nvPr/>
        </p:nvSpPr>
        <p:spPr bwMode="auto">
          <a:xfrm flipV="1">
            <a:off x="5715000" y="41148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1" name="Line 16"/>
          <p:cNvSpPr>
            <a:spLocks noChangeShapeType="1"/>
          </p:cNvSpPr>
          <p:nvPr/>
        </p:nvSpPr>
        <p:spPr bwMode="auto">
          <a:xfrm flipH="1">
            <a:off x="2819400" y="3733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2" name="Line 17"/>
          <p:cNvSpPr>
            <a:spLocks noChangeShapeType="1"/>
          </p:cNvSpPr>
          <p:nvPr/>
        </p:nvSpPr>
        <p:spPr bwMode="auto">
          <a:xfrm flipV="1">
            <a:off x="5791200" y="4953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3" name="Text Box 18"/>
          <p:cNvSpPr txBox="1">
            <a:spLocks noChangeArrowheads="1"/>
          </p:cNvSpPr>
          <p:nvPr/>
        </p:nvSpPr>
        <p:spPr bwMode="auto">
          <a:xfrm>
            <a:off x="2971800" y="5410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1.</a:t>
            </a:r>
          </a:p>
        </p:txBody>
      </p:sp>
      <p:sp>
        <p:nvSpPr>
          <p:cNvPr id="15374" name="Text Box 19"/>
          <p:cNvSpPr txBox="1">
            <a:spLocks noChangeArrowheads="1"/>
          </p:cNvSpPr>
          <p:nvPr/>
        </p:nvSpPr>
        <p:spPr bwMode="auto">
          <a:xfrm>
            <a:off x="2514600" y="3505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2.</a:t>
            </a:r>
          </a:p>
        </p:txBody>
      </p:sp>
      <p:sp>
        <p:nvSpPr>
          <p:cNvPr id="15375" name="Text Box 20"/>
          <p:cNvSpPr txBox="1">
            <a:spLocks noChangeArrowheads="1"/>
          </p:cNvSpPr>
          <p:nvPr/>
        </p:nvSpPr>
        <p:spPr bwMode="auto">
          <a:xfrm>
            <a:off x="6858000" y="4724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3.</a:t>
            </a:r>
          </a:p>
        </p:txBody>
      </p:sp>
      <p:sp>
        <p:nvSpPr>
          <p:cNvPr id="15376" name="Text Box 21"/>
          <p:cNvSpPr txBox="1">
            <a:spLocks noChangeArrowheads="1"/>
          </p:cNvSpPr>
          <p:nvPr/>
        </p:nvSpPr>
        <p:spPr bwMode="auto">
          <a:xfrm>
            <a:off x="2667000" y="45720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4.</a:t>
            </a:r>
          </a:p>
        </p:txBody>
      </p:sp>
      <p:sp>
        <p:nvSpPr>
          <p:cNvPr id="15377" name="Text Box 22"/>
          <p:cNvSpPr txBox="1">
            <a:spLocks noChangeArrowheads="1"/>
          </p:cNvSpPr>
          <p:nvPr/>
        </p:nvSpPr>
        <p:spPr bwMode="auto">
          <a:xfrm>
            <a:off x="6705600" y="6248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5.</a:t>
            </a:r>
          </a:p>
        </p:txBody>
      </p:sp>
      <p:sp>
        <p:nvSpPr>
          <p:cNvPr id="15378" name="Text Box 23"/>
          <p:cNvSpPr txBox="1">
            <a:spLocks noChangeArrowheads="1"/>
          </p:cNvSpPr>
          <p:nvPr/>
        </p:nvSpPr>
        <p:spPr bwMode="auto">
          <a:xfrm>
            <a:off x="6400800" y="3886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6.</a:t>
            </a:r>
          </a:p>
        </p:txBody>
      </p:sp>
      <p:sp>
        <p:nvSpPr>
          <p:cNvPr id="15379" name="Text Box 24"/>
          <p:cNvSpPr txBox="1">
            <a:spLocks noChangeArrowheads="1"/>
          </p:cNvSpPr>
          <p:nvPr/>
        </p:nvSpPr>
        <p:spPr bwMode="auto">
          <a:xfrm>
            <a:off x="67818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7.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1752600" y="53943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>
                <a:solidFill>
                  <a:srgbClr val="0000FF"/>
                </a:solidFill>
              </a:rPr>
              <a:t>La rodilla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1219200" y="3505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>
                <a:solidFill>
                  <a:srgbClr val="0000FF"/>
                </a:solidFill>
              </a:rPr>
              <a:t>La cabeza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7162800" y="4632325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>
                <a:solidFill>
                  <a:srgbClr val="0000FF"/>
                </a:solidFill>
              </a:rPr>
              <a:t>La mano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>
                <a:solidFill>
                  <a:srgbClr val="0000FF"/>
                </a:solidFill>
              </a:rPr>
              <a:t>izquierda</a:t>
            </a: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1524000" y="43434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>
                <a:solidFill>
                  <a:srgbClr val="0000FF"/>
                </a:solidFill>
              </a:rPr>
              <a:t>La mano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>
                <a:solidFill>
                  <a:srgbClr val="0000FF"/>
                </a:solidFill>
              </a:rPr>
              <a:t>derecha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7010400" y="6248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>
                <a:solidFill>
                  <a:srgbClr val="0000FF"/>
                </a:solidFill>
              </a:rPr>
              <a:t>El pie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7086600" y="5622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>
                <a:solidFill>
                  <a:srgbClr val="0000FF"/>
                </a:solidFill>
              </a:rPr>
              <a:t>La pierna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6705600" y="39465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000" b="1">
                <a:solidFill>
                  <a:srgbClr val="0000FF"/>
                </a:solidFill>
              </a:rPr>
              <a:t>El brazo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3" grpId="0"/>
      <p:bldP spid="2074" grpId="0"/>
      <p:bldP spid="2075" grpId="0"/>
      <p:bldP spid="2076" grpId="0"/>
      <p:bldP spid="2077" grpId="0"/>
      <p:bldP spid="2078" grpId="0"/>
      <p:bldP spid="207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66"/>
                </a:solidFill>
              </a:rPr>
              <a:t>Repaso</a:t>
            </a:r>
            <a:r>
              <a:rPr lang="en-US" altLang="en-US" dirty="0" smtClean="0">
                <a:solidFill>
                  <a:srgbClr val="FF0066"/>
                </a:solidFill>
              </a:rPr>
              <a:t> de la </a:t>
            </a:r>
            <a:r>
              <a:rPr lang="en-US" altLang="en-US" dirty="0" err="1" smtClean="0">
                <a:solidFill>
                  <a:srgbClr val="FF0066"/>
                </a:solidFill>
              </a:rPr>
              <a:t>Tarea</a:t>
            </a:r>
            <a:r>
              <a:rPr lang="en-US" altLang="en-US" dirty="0" smtClean="0">
                <a:solidFill>
                  <a:srgbClr val="FF0066"/>
                </a:solidFill>
              </a:rPr>
              <a:t> 42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915400" cy="5791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dirty="0" smtClean="0"/>
              <a:t>F.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El que juega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El que guarda la portería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El que mira el partido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El conjunto o grupo de jugadores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Ser victorioso.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No dejar o permitir entrar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El contrario de “ganar”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Meter el balón en la portería.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124200" y="1524000"/>
            <a:ext cx="426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El/la jugador (a)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257800" y="2147888"/>
            <a:ext cx="3581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El/la portero (a)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572000" y="2743200"/>
            <a:ext cx="426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El/la espectador (a)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6781800" y="32766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equipo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352800" y="3886200"/>
            <a:ext cx="426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ganar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410200" y="44196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bloquear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4800600" y="5029200"/>
            <a:ext cx="281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perder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733800" y="6186488"/>
            <a:ext cx="5410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Marcar un tanto (meter un gol)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/>
      <p:bldP spid="21510" grpId="0"/>
      <p:bldP spid="21511" grpId="0"/>
      <p:bldP spid="21512" grpId="0"/>
      <p:bldP spid="21513" grpId="0"/>
      <p:bldP spid="21514" grpId="0"/>
      <p:bldP spid="215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8307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b="1" smtClean="0">
                <a:solidFill>
                  <a:srgbClr val="008000"/>
                </a:solidFill>
              </a:rPr>
              <a:t>G.</a:t>
            </a:r>
            <a:r>
              <a:rPr lang="en-US" altLang="en-US" smtClean="0">
                <a:solidFill>
                  <a:srgbClr val="008000"/>
                </a:solidFill>
              </a:rPr>
              <a:t>  </a:t>
            </a:r>
            <a:r>
              <a:rPr lang="en-US" altLang="en-US" smtClean="0"/>
              <a:t>Identify each item of the soccer uniform.</a:t>
            </a:r>
          </a:p>
          <a:p>
            <a:pPr marL="0" indent="0">
              <a:buFontTx/>
              <a:buNone/>
            </a:pPr>
            <a:r>
              <a:rPr lang="en-US" altLang="en-US" smtClean="0"/>
              <a:t>1.</a:t>
            </a:r>
          </a:p>
          <a:p>
            <a:pPr marL="0" indent="0">
              <a:buFontTx/>
              <a:buNone/>
            </a:pPr>
            <a:endParaRPr lang="en-US" altLang="en-US" smtClean="0"/>
          </a:p>
          <a:p>
            <a:pPr marL="0" indent="0">
              <a:buFontTx/>
              <a:buNone/>
            </a:pPr>
            <a:r>
              <a:rPr lang="en-US" altLang="en-US" smtClean="0"/>
              <a:t>2.</a:t>
            </a:r>
          </a:p>
          <a:p>
            <a:pPr marL="0" indent="0">
              <a:buFontTx/>
              <a:buNone/>
            </a:pPr>
            <a:endParaRPr lang="en-US" altLang="en-US" smtClean="0"/>
          </a:p>
          <a:p>
            <a:pPr marL="0" indent="0">
              <a:buFontTx/>
              <a:buNone/>
            </a:pPr>
            <a:r>
              <a:rPr lang="en-US" altLang="en-US" smtClean="0"/>
              <a:t>3.</a:t>
            </a:r>
          </a:p>
          <a:p>
            <a:pPr marL="0" indent="0">
              <a:buFontTx/>
              <a:buNone/>
            </a:pPr>
            <a:endParaRPr lang="en-US" altLang="en-US" smtClean="0"/>
          </a:p>
          <a:p>
            <a:pPr marL="0" indent="0">
              <a:buFontTx/>
              <a:buNone/>
            </a:pPr>
            <a:r>
              <a:rPr lang="en-US" altLang="en-US" smtClean="0"/>
              <a:t>4.</a:t>
            </a:r>
          </a:p>
          <a:p>
            <a:pPr marL="0" indent="0">
              <a:buFontTx/>
              <a:buNone/>
            </a:pPr>
            <a:endParaRPr lang="en-US" altLang="en-US" b="1" smtClean="0">
              <a:solidFill>
                <a:srgbClr val="008000"/>
              </a:solidFill>
            </a:endParaRPr>
          </a:p>
        </p:txBody>
      </p:sp>
      <p:pic>
        <p:nvPicPr>
          <p:cNvPr id="26627" name="Picture 3" descr="C:\Users\Faculty\AppData\Local\Temp\20141110_142051-1.jpg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09800"/>
            <a:ext cx="3006725" cy="434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itle 1"/>
          <p:cNvSpPr>
            <a:spLocks noGrp="1"/>
          </p:cNvSpPr>
          <p:nvPr>
            <p:ph type="title"/>
          </p:nvPr>
        </p:nvSpPr>
        <p:spPr>
          <a:xfrm>
            <a:off x="457200" y="231775"/>
            <a:ext cx="8229600" cy="1139825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3300"/>
                </a:solidFill>
              </a:rPr>
              <a:t>Repaso</a:t>
            </a:r>
            <a:r>
              <a:rPr lang="en-US" altLang="en-US" dirty="0" smtClean="0">
                <a:solidFill>
                  <a:srgbClr val="FF3300"/>
                </a:solidFill>
              </a:rPr>
              <a:t> de la </a:t>
            </a:r>
            <a:r>
              <a:rPr lang="en-US" altLang="en-US" dirty="0" err="1" smtClean="0">
                <a:solidFill>
                  <a:srgbClr val="FF3300"/>
                </a:solidFill>
              </a:rPr>
              <a:t>Tarea</a:t>
            </a:r>
            <a:r>
              <a:rPr lang="en-US" altLang="en-US" dirty="0" smtClean="0">
                <a:solidFill>
                  <a:srgbClr val="FF3300"/>
                </a:solidFill>
              </a:rPr>
              <a:t> 42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990600" y="2295525"/>
            <a:ext cx="24447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La camiseta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990600" y="3438525"/>
            <a:ext cx="3276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pantalón corto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104900" y="4648200"/>
            <a:ext cx="30480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Los calcetines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066800" y="5715000"/>
            <a:ext cx="3124200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Las zapatillas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 smtClean="0"/>
              <a:t>H. Write an original sentence with each</a:t>
            </a:r>
          </a:p>
          <a:p>
            <a:pPr marL="514350" indent="-514350">
              <a:buFontTx/>
              <a:buAutoNum type="arabicPeriod"/>
              <a:defRPr/>
            </a:pPr>
            <a:r>
              <a:rPr lang="en-US" dirty="0" smtClean="0"/>
              <a:t>El </a:t>
            </a:r>
            <a:r>
              <a:rPr lang="en-US" dirty="0" err="1" smtClean="0"/>
              <a:t>jugador</a:t>
            </a:r>
            <a:endParaRPr lang="en-US" dirty="0" smtClean="0"/>
          </a:p>
          <a:p>
            <a:pPr marL="514350" indent="-514350">
              <a:buFontTx/>
              <a:buAutoNum type="arabicPeriod"/>
              <a:defRPr/>
            </a:pPr>
            <a:r>
              <a:rPr lang="en-US" dirty="0" smtClean="0"/>
              <a:t>El </a:t>
            </a:r>
            <a:r>
              <a:rPr lang="en-US" dirty="0" err="1" smtClean="0"/>
              <a:t>equipo</a:t>
            </a:r>
            <a:endParaRPr lang="en-US" dirty="0" smtClean="0"/>
          </a:p>
          <a:p>
            <a:pPr marL="514350" indent="-514350">
              <a:buFontTx/>
              <a:buAutoNum type="arabicPeriod"/>
              <a:defRPr/>
            </a:pPr>
            <a:r>
              <a:rPr lang="en-US" dirty="0" smtClean="0"/>
              <a:t>El </a:t>
            </a:r>
            <a:r>
              <a:rPr lang="en-US" dirty="0" err="1" smtClean="0"/>
              <a:t>portero</a:t>
            </a:r>
            <a:endParaRPr lang="en-US" dirty="0" smtClean="0"/>
          </a:p>
          <a:p>
            <a:pPr marL="514350" indent="-514350">
              <a:buFontTx/>
              <a:buAutoNum type="arabicPeriod"/>
              <a:defRPr/>
            </a:pPr>
            <a:r>
              <a:rPr lang="en-US" dirty="0" smtClean="0"/>
              <a:t>Los aficionados</a:t>
            </a:r>
          </a:p>
          <a:p>
            <a:pPr marL="514350" indent="-514350">
              <a:buFontTx/>
              <a:buAutoNum type="arabicPeriod"/>
              <a:defRPr/>
            </a:pPr>
            <a:r>
              <a:rPr lang="en-US" dirty="0" err="1" smtClean="0"/>
              <a:t>Lanzar</a:t>
            </a:r>
            <a:endParaRPr lang="en-US" dirty="0" smtClean="0"/>
          </a:p>
          <a:p>
            <a:pPr marL="514350" indent="-514350">
              <a:buFontTx/>
              <a:buAutoNum type="arabicPeriod"/>
              <a:defRPr/>
            </a:pPr>
            <a:r>
              <a:rPr lang="en-US" dirty="0" err="1" smtClean="0"/>
              <a:t>Tocar</a:t>
            </a:r>
            <a:endParaRPr lang="en-US" dirty="0" smtClean="0"/>
          </a:p>
          <a:p>
            <a:pPr marL="514350" indent="-514350">
              <a:buFontTx/>
              <a:buAutoNum type="arabicPeriod"/>
              <a:defRPr/>
            </a:pPr>
            <a:r>
              <a:rPr lang="en-US" dirty="0" err="1" smtClean="0"/>
              <a:t>Ganar</a:t>
            </a:r>
            <a:endParaRPr lang="en-US" dirty="0" smtClean="0"/>
          </a:p>
          <a:p>
            <a:pPr marL="514350" indent="-514350">
              <a:buFontTx/>
              <a:buAutoNum type="arabicPeriod"/>
              <a:defRPr/>
            </a:pPr>
            <a:r>
              <a:rPr lang="en-US" dirty="0" smtClean="0"/>
              <a:t>Meter un </a:t>
            </a:r>
            <a:r>
              <a:rPr lang="en-US" dirty="0" err="1" smtClean="0"/>
              <a:t>gol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257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>
                <a:solidFill>
                  <a:srgbClr val="00B050"/>
                </a:solidFill>
              </a:rPr>
              <a:t>III-</a:t>
            </a:r>
            <a:r>
              <a:rPr lang="en-US" altLang="en-US" u="sng" smtClean="0"/>
              <a:t>Uniformes</a:t>
            </a:r>
            <a:r>
              <a:rPr lang="en-US" altLang="en-US" smtClean="0"/>
              <a:t>: State the pieces of the soccer uniform &amp; colors in Spanish.</a:t>
            </a:r>
          </a:p>
        </p:txBody>
      </p:sp>
      <p:pic>
        <p:nvPicPr>
          <p:cNvPr id="19459" name="Picture 2" descr="http://www.clipart-box.com/zoom/soccer-player1206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65475"/>
            <a:ext cx="2300288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http://clipart-box.com/zoom/soccer-player120702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92438"/>
            <a:ext cx="2644775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19200" y="3657600"/>
            <a:ext cx="609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447800" y="4876800"/>
            <a:ext cx="7620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14600" y="4276725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67000" y="5181600"/>
            <a:ext cx="768350" cy="2825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02463" y="4276725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000" y="5029200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943600" y="3657600"/>
            <a:ext cx="609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943600" y="4883150"/>
            <a:ext cx="685800" cy="698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600" y="3495675"/>
            <a:ext cx="1403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1.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(light blue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54050" y="4791075"/>
            <a:ext cx="1403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2.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(light blue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white)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962275" y="4105275"/>
            <a:ext cx="901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3.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(red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974975" y="5476875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4.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(black)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432425" y="3394075"/>
            <a:ext cx="671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5.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(red)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491413" y="4002088"/>
            <a:ext cx="928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6.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(green)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105400" y="4687888"/>
            <a:ext cx="1492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7.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(black &amp; red)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478713" y="4764088"/>
            <a:ext cx="979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8.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1288" y="3371850"/>
            <a:ext cx="1382712" cy="120015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err="1">
                <a:solidFill>
                  <a:srgbClr val="0070C0"/>
                </a:solidFill>
              </a:rPr>
              <a:t>Una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camiseta</a:t>
            </a:r>
            <a:r>
              <a:rPr lang="en-US" b="1" dirty="0">
                <a:solidFill>
                  <a:srgbClr val="0070C0"/>
                </a:solidFill>
              </a:rPr>
              <a:t> celeste y </a:t>
            </a:r>
            <a:r>
              <a:rPr lang="en-US" b="1" dirty="0" err="1">
                <a:solidFill>
                  <a:srgbClr val="0070C0"/>
                </a:solidFill>
              </a:rPr>
              <a:t>amarilla</a:t>
            </a:r>
            <a:r>
              <a:rPr lang="en-US" b="1" dirty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1325" y="4791075"/>
            <a:ext cx="1382713" cy="1477963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err="1">
                <a:solidFill>
                  <a:srgbClr val="0070C0"/>
                </a:solidFill>
              </a:rPr>
              <a:t>Unos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calcetines</a:t>
            </a:r>
            <a:r>
              <a:rPr lang="en-US" b="1" dirty="0">
                <a:solidFill>
                  <a:srgbClr val="0070C0"/>
                </a:solidFill>
              </a:rPr>
              <a:t> largos </a:t>
            </a:r>
            <a:r>
              <a:rPr lang="en-US" b="1" dirty="0" err="1">
                <a:solidFill>
                  <a:srgbClr val="0070C0"/>
                </a:solidFill>
              </a:rPr>
              <a:t>celestes</a:t>
            </a:r>
            <a:r>
              <a:rPr lang="en-US" b="1" dirty="0">
                <a:solidFill>
                  <a:srgbClr val="0070C0"/>
                </a:solidFill>
              </a:rPr>
              <a:t> y </a:t>
            </a:r>
            <a:r>
              <a:rPr lang="en-US" b="1" dirty="0" err="1">
                <a:solidFill>
                  <a:srgbClr val="0070C0"/>
                </a:solidFill>
              </a:rPr>
              <a:t>blancos</a:t>
            </a:r>
            <a:r>
              <a:rPr lang="en-US" b="1" dirty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57500" y="5521325"/>
            <a:ext cx="1382713" cy="923925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err="1">
                <a:solidFill>
                  <a:srgbClr val="0070C0"/>
                </a:solidFill>
              </a:rPr>
              <a:t>Unas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zapatillas</a:t>
            </a:r>
            <a:r>
              <a:rPr lang="en-US" b="1" dirty="0">
                <a:solidFill>
                  <a:srgbClr val="0070C0"/>
                </a:solidFill>
              </a:rPr>
              <a:t>  </a:t>
            </a:r>
            <a:r>
              <a:rPr lang="en-US" b="1" dirty="0" err="1">
                <a:solidFill>
                  <a:srgbClr val="0070C0"/>
                </a:solidFill>
              </a:rPr>
              <a:t>negras</a:t>
            </a:r>
            <a:r>
              <a:rPr lang="en-US" b="1" dirty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57500" y="4002088"/>
            <a:ext cx="1714500" cy="120015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err="1">
                <a:solidFill>
                  <a:srgbClr val="0070C0"/>
                </a:solidFill>
              </a:rPr>
              <a:t>Unos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pantalones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cortos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rojos</a:t>
            </a:r>
            <a:r>
              <a:rPr lang="en-US" b="1" dirty="0">
                <a:solidFill>
                  <a:srgbClr val="0070C0"/>
                </a:solidFill>
              </a:rPr>
              <a:t> y </a:t>
            </a:r>
            <a:r>
              <a:rPr lang="en-US" b="1" dirty="0" err="1">
                <a:solidFill>
                  <a:srgbClr val="0070C0"/>
                </a:solidFill>
              </a:rPr>
              <a:t>amarillos</a:t>
            </a:r>
            <a:r>
              <a:rPr lang="en-US" b="1" dirty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48200" y="3035300"/>
            <a:ext cx="1382713" cy="922338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err="1">
                <a:solidFill>
                  <a:srgbClr val="0070C0"/>
                </a:solidFill>
              </a:rPr>
              <a:t>Una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camiseta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roja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56488" y="3581400"/>
            <a:ext cx="1611312" cy="120015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err="1">
                <a:solidFill>
                  <a:srgbClr val="0070C0"/>
                </a:solidFill>
              </a:rPr>
              <a:t>Unos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pantalones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cortos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verdes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94288" y="4638675"/>
            <a:ext cx="1382712" cy="1477963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err="1">
                <a:solidFill>
                  <a:srgbClr val="0070C0"/>
                </a:solidFill>
              </a:rPr>
              <a:t>Unos</a:t>
            </a:r>
            <a:r>
              <a:rPr lang="en-US" b="1" dirty="0">
                <a:solidFill>
                  <a:srgbClr val="0070C0"/>
                </a:solidFill>
              </a:rPr>
              <a:t>  </a:t>
            </a:r>
            <a:r>
              <a:rPr lang="en-US" b="1" dirty="0" err="1">
                <a:solidFill>
                  <a:srgbClr val="0070C0"/>
                </a:solidFill>
              </a:rPr>
              <a:t>calcetines</a:t>
            </a:r>
            <a:r>
              <a:rPr lang="en-US" b="1" dirty="0">
                <a:solidFill>
                  <a:srgbClr val="0070C0"/>
                </a:solidFill>
              </a:rPr>
              <a:t> largos </a:t>
            </a:r>
            <a:r>
              <a:rPr lang="en-US" b="1" dirty="0" err="1">
                <a:solidFill>
                  <a:srgbClr val="0070C0"/>
                </a:solidFill>
              </a:rPr>
              <a:t>negros</a:t>
            </a:r>
            <a:r>
              <a:rPr lang="en-US" b="1" dirty="0">
                <a:solidFill>
                  <a:srgbClr val="0070C0"/>
                </a:solidFill>
              </a:rPr>
              <a:t> y </a:t>
            </a:r>
            <a:r>
              <a:rPr lang="en-US" b="1" dirty="0" err="1">
                <a:solidFill>
                  <a:srgbClr val="0070C0"/>
                </a:solidFill>
              </a:rPr>
              <a:t>rojos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67600" y="4867275"/>
            <a:ext cx="1382713" cy="923925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 err="1">
                <a:solidFill>
                  <a:srgbClr val="0070C0"/>
                </a:solidFill>
              </a:rPr>
              <a:t>Unas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zapatillas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amarillas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94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4582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00B050"/>
                </a:solidFill>
              </a:rPr>
              <a:t>IV-</a:t>
            </a:r>
          </a:p>
          <a:p>
            <a:pPr eaLnBrk="1" hangingPunct="1">
              <a:buFontTx/>
              <a:buNone/>
            </a:pPr>
            <a:r>
              <a:rPr lang="en-US" altLang="en-US" u="sng" smtClean="0"/>
              <a:t>Identify: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1.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2.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3.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4.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5.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6.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38200" y="2133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La cabeza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838200" y="27432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El brazo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838200" y="32766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La mano izquierda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838200" y="38862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La rodilla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838200" y="44958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La pierna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838200" y="5105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El pie</a:t>
            </a:r>
          </a:p>
        </p:txBody>
      </p:sp>
      <p:pic>
        <p:nvPicPr>
          <p:cNvPr id="20490" name="Picture 10" descr="C:\Users\Faculty\AppData\Local\Temp\20141103_14081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76200"/>
            <a:ext cx="4195762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  <p:bldP spid="16392" grpId="0"/>
      <p:bldP spid="1639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5400" smtClean="0">
                <a:solidFill>
                  <a:srgbClr val="0000FF"/>
                </a:solidFill>
              </a:rPr>
              <a:t>TOMAR </a:t>
            </a:r>
            <a:r>
              <a:rPr lang="en-US" altLang="en-US" sz="5400" u="sng" smtClean="0">
                <a:solidFill>
                  <a:srgbClr val="0000FF"/>
                </a:solidFill>
              </a:rPr>
              <a:t>Quiz 1: Cap. 5</a:t>
            </a:r>
            <a:endParaRPr lang="en-US" altLang="en-US" sz="54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9067800" cy="51816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s-ES_tradnl" altLang="en-US" dirty="0" smtClean="0">
                <a:solidFill>
                  <a:srgbClr val="00B050"/>
                </a:solidFill>
              </a:rPr>
              <a:t>I-</a:t>
            </a:r>
            <a:r>
              <a:rPr lang="es-ES_tradnl" altLang="en-US" dirty="0" smtClean="0"/>
              <a:t> </a:t>
            </a:r>
            <a:r>
              <a:rPr lang="es-ES_tradnl" altLang="en-US" u="sng" dirty="0" smtClean="0"/>
              <a:t>Vocabulario</a:t>
            </a:r>
            <a:r>
              <a:rPr lang="es-ES_tradnl" altLang="en-US" dirty="0" smtClean="0"/>
              <a:t>:</a:t>
            </a:r>
          </a:p>
          <a:p>
            <a:pPr eaLnBrk="1" hangingPunct="1">
              <a:defRPr/>
            </a:pPr>
            <a:r>
              <a:rPr lang="es-ES_tradnl" altLang="en-US" dirty="0" smtClean="0"/>
              <a:t>Completa según el vocabulario indicado.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Diego lanza el balón con ___________.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foot</a:t>
            </a:r>
            <a:r>
              <a:rPr lang="es-ES_tradnl" altLang="en-US" i="1" dirty="0" smtClean="0"/>
              <a:t>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Él no lanza el balón con _________.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hand</a:t>
            </a:r>
            <a:r>
              <a:rPr lang="es-ES_tradnl" altLang="en-US" i="1" dirty="0" smtClean="0"/>
              <a:t>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También lanza el balón con ________.</a:t>
            </a:r>
            <a:r>
              <a:rPr lang="es-ES_tradnl" altLang="en-US" i="1" dirty="0" smtClean="0"/>
              <a:t>(head)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Pero no lanza el balón con _________.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arm</a:t>
            </a:r>
            <a:r>
              <a:rPr lang="es-ES_tradnl" altLang="en-US" i="1" dirty="0" smtClean="0"/>
              <a:t>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Diego es un jugador muy bueno porque tiene ____________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legs</a:t>
            </a:r>
            <a:r>
              <a:rPr lang="es-ES_tradnl" altLang="en-US" i="1" dirty="0" smtClean="0"/>
              <a:t>)</a:t>
            </a:r>
            <a:r>
              <a:rPr lang="es-ES_tradnl" altLang="en-US" dirty="0" smtClean="0"/>
              <a:t> fuertes.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943600" y="24384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el pie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410200" y="3078163"/>
            <a:ext cx="1752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la mano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715000" y="3657600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la cabeza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867400" y="4221163"/>
            <a:ext cx="1752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el brazo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219200" y="5287963"/>
            <a:ext cx="1752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00FF"/>
                </a:solidFill>
              </a:rPr>
              <a:t>piernas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3" grpId="0"/>
      <p:bldP spid="22534" grpId="0"/>
      <p:bldP spid="22535" grpId="0"/>
      <p:bldP spid="225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mtClean="0">
                <a:solidFill>
                  <a:srgbClr val="00B050"/>
                </a:solidFill>
              </a:rPr>
              <a:t>II-</a:t>
            </a:r>
            <a:r>
              <a:rPr lang="es-ES_tradnl" altLang="en-US" smtClean="0"/>
              <a:t> </a:t>
            </a:r>
            <a:r>
              <a:rPr lang="es-ES_tradnl" altLang="en-US" u="sng" smtClean="0"/>
              <a:t>El futbol</a:t>
            </a:r>
            <a:r>
              <a:rPr lang="es-ES_tradnl" altLang="en-US" smtClean="0"/>
              <a:t>: Copia y responde:</a:t>
            </a:r>
          </a:p>
          <a:p>
            <a:pPr eaLnBrk="1" hangingPunct="1">
              <a:buFontTx/>
              <a:buNone/>
            </a:pPr>
            <a:r>
              <a:rPr lang="es-ES_tradnl" altLang="en-US" smtClean="0"/>
              <a:t>1. ¿Cuántos jugadores hay en el equipo de futbol? </a:t>
            </a:r>
            <a:r>
              <a:rPr lang="es-ES_tradnl" altLang="en-US" i="1" smtClean="0"/>
              <a:t>(once)</a:t>
            </a:r>
          </a:p>
          <a:p>
            <a:pPr eaLnBrk="1" hangingPunct="1">
              <a:buFontTx/>
              <a:buNone/>
            </a:pPr>
            <a:endParaRPr lang="es-ES_tradnl" altLang="en-US" smtClean="0"/>
          </a:p>
          <a:p>
            <a:pPr eaLnBrk="1" hangingPunct="1">
              <a:buFontTx/>
              <a:buNone/>
            </a:pPr>
            <a:r>
              <a:rPr lang="es-ES_tradnl" altLang="en-US" smtClean="0"/>
              <a:t>2. ¿Cuántos tiempos hay en un partido de futbol? </a:t>
            </a:r>
            <a:r>
              <a:rPr lang="es-ES_tradnl" altLang="en-US" i="1" smtClean="0"/>
              <a:t>(dos)</a:t>
            </a:r>
            <a:endParaRPr lang="es-ES_tradnl" altLang="en-US" smtClean="0"/>
          </a:p>
          <a:p>
            <a:pPr eaLnBrk="1" hangingPunct="1">
              <a:buFontTx/>
              <a:buNone/>
            </a:pPr>
            <a:endParaRPr lang="es-ES_tradnl" altLang="en-US" smtClean="0"/>
          </a:p>
          <a:p>
            <a:pPr eaLnBrk="1" hangingPunct="1">
              <a:buFontTx/>
              <a:buNone/>
            </a:pPr>
            <a:r>
              <a:rPr lang="es-ES_tradnl" altLang="en-US" smtClean="0"/>
              <a:t>3. ¿Quién guarda la portería? </a:t>
            </a:r>
            <a:r>
              <a:rPr lang="es-ES_tradnl" altLang="en-US" i="1" smtClean="0"/>
              <a:t>(el portero)</a:t>
            </a:r>
            <a:endParaRPr lang="es-ES_tradnl" altLang="en-US" smtClean="0"/>
          </a:p>
          <a:p>
            <a:pPr eaLnBrk="1" hangingPunct="1">
              <a:buFontTx/>
              <a:buNone/>
            </a:pPr>
            <a:endParaRPr lang="es-ES_tradnl" altLang="en-US" smtClean="0"/>
          </a:p>
          <a:p>
            <a:pPr eaLnBrk="1" hangingPunct="1">
              <a:buFontTx/>
              <a:buNone/>
            </a:pPr>
            <a:endParaRPr lang="es-ES_tradnl" altLang="en-US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57200" y="2697163"/>
            <a:ext cx="8458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Hay once jugadores en el equipo de futbol.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52400" y="4586288"/>
            <a:ext cx="8458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Hay dos tiempos en un partido de futbol.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52400" y="5729288"/>
            <a:ext cx="8458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portero guarda la porteria.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  <p:bldP spid="235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smtClean="0"/>
              <a:t>4. ¿Cuándo mete un gol el jugador? </a:t>
            </a:r>
            <a:r>
              <a:rPr lang="es-ES_tradnl" altLang="en-US" sz="2800" i="1" smtClean="0"/>
              <a:t>(cuando el balón entra en la portería)</a:t>
            </a:r>
            <a:endParaRPr lang="es-ES_tradnl" alt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smtClean="0"/>
              <a:t>5. ¿Qué marca un jugador cuando el balón entra en la portería? </a:t>
            </a:r>
            <a:r>
              <a:rPr lang="es-ES_tradnl" altLang="en-US" sz="2800" i="1" smtClean="0"/>
              <a:t>(un tanto)</a:t>
            </a:r>
            <a:endParaRPr lang="es-ES_tradnl" alt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smtClean="0"/>
              <a:t>6. En el estadio, ¿Qué indica el tablero? </a:t>
            </a:r>
            <a:r>
              <a:rPr lang="es-ES_tradnl" altLang="en-US" sz="2800" i="1" smtClean="0"/>
              <a:t>(el tanto)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smtClean="0"/>
              <a:t>7. ¿Cuándo queda empatado el tanto? </a:t>
            </a:r>
            <a:r>
              <a:rPr lang="es-ES_tradnl" altLang="en-US" sz="2800" i="1" smtClean="0"/>
              <a:t>(cuando los dos equipos tienen el mismo tanto)</a:t>
            </a:r>
            <a:endParaRPr lang="es-ES_tradnl" altLang="en-US" sz="2800" smtClean="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04800" y="1843088"/>
            <a:ext cx="8458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jugador mete un gol cuando el balón entra en la portería. 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304800" y="3505200"/>
            <a:ext cx="8458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Un jugador marca un tanto cuando el balón entra en la portería.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04800" y="4814888"/>
            <a:ext cx="8458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En el estadio, el tablero indica el tanto.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04800" y="5881688"/>
            <a:ext cx="8458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tanto queda empatado cuando los dos equipos tienen el mismo tanto.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/>
      <p:bldP spid="24582" grpId="0"/>
      <p:bldP spid="245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42 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9067800" cy="45259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altLang="en-US" dirty="0" smtClean="0"/>
              <a:t>WORKBOOK:</a:t>
            </a:r>
          </a:p>
          <a:p>
            <a:pPr eaLnBrk="1" hangingPunct="1">
              <a:defRPr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5.4-5.5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r>
              <a:rPr lang="en-US" altLang="en-US" u="sng" dirty="0" smtClean="0">
                <a:solidFill>
                  <a:srgbClr val="0000FF"/>
                </a:solidFill>
              </a:rPr>
              <a:t>QUIZ 1</a:t>
            </a:r>
            <a:r>
              <a:rPr lang="en-US" altLang="en-US" dirty="0" smtClean="0"/>
              <a:t> on soccer vocabulary </a:t>
            </a:r>
            <a:r>
              <a:rPr lang="en-US" altLang="en-US" u="sng" dirty="0" smtClean="0"/>
              <a:t>MONDAY</a:t>
            </a:r>
            <a:r>
              <a:rPr lang="en-US" altLang="en-US" dirty="0" smtClean="0"/>
              <a:t>!! 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p.162-165 (textbook)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 5.3-5.5 (workbook)</a:t>
            </a:r>
          </a:p>
          <a:p>
            <a:pPr lvl="1" eaLnBrk="1" hangingPunct="1"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0" y="838200"/>
            <a:ext cx="9144000" cy="5791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s-ES_tradnl" altLang="en-US" sz="2500" kern="0" dirty="0" smtClean="0">
                <a:solidFill>
                  <a:srgbClr val="FF0000"/>
                </a:solidFill>
              </a:rPr>
              <a:t>Propósito 42b: </a:t>
            </a:r>
            <a:r>
              <a:rPr lang="es-ES_tradnl" altLang="en-US" sz="2500" kern="0" dirty="0" smtClean="0"/>
              <a:t>¿Cómo repasamos para el </a:t>
            </a:r>
            <a:r>
              <a:rPr lang="es-ES_tradnl" altLang="en-US" sz="2500" u="sng" kern="0" dirty="0" err="1" smtClean="0"/>
              <a:t>Quiz</a:t>
            </a:r>
            <a:r>
              <a:rPr lang="es-ES_tradnl" altLang="en-US" sz="2500" u="sng" kern="0" dirty="0" smtClean="0"/>
              <a:t> 1: Capitulo 5</a:t>
            </a:r>
            <a:r>
              <a:rPr lang="es-ES_tradnl" altLang="en-US" sz="2500" kern="0" dirty="0" smtClean="0"/>
              <a:t> ?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500" kern="0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500" kern="0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500" kern="0" dirty="0" smtClean="0">
                <a:solidFill>
                  <a:srgbClr val="00B050"/>
                </a:solidFill>
              </a:rPr>
              <a:t> soccer </a:t>
            </a:r>
            <a:r>
              <a:rPr lang="es-ES_tradnl" altLang="en-US" sz="2500" kern="0" dirty="0" err="1" smtClean="0">
                <a:solidFill>
                  <a:srgbClr val="00B050"/>
                </a:solidFill>
              </a:rPr>
              <a:t>vocabulary</a:t>
            </a:r>
            <a:endParaRPr lang="es-ES_tradnl" altLang="en-US" sz="2500" kern="0" dirty="0" smtClean="0">
              <a:solidFill>
                <a:srgbClr val="00B05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500" kern="0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sz="2500" kern="0" dirty="0" err="1" smtClean="0">
                <a:solidFill>
                  <a:srgbClr val="FF0000"/>
                </a:solidFill>
              </a:rPr>
              <a:t>inicial:</a:t>
            </a:r>
            <a:r>
              <a:rPr lang="es-ES_tradnl" altLang="en-US" sz="2500" dirty="0" err="1"/>
              <a:t>Complete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with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any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appropriate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vocabulary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word</a:t>
            </a:r>
            <a:r>
              <a:rPr lang="es-ES_tradnl" altLang="en-US" sz="2500" dirty="0"/>
              <a:t>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Cuando juegan (al) fútbol, los jugadores no pueden tocar el balón con </a:t>
            </a:r>
            <a:r>
              <a:rPr lang="es-ES_tradnl" altLang="en-US" sz="2500" dirty="0" smtClean="0"/>
              <a:t>_____.</a:t>
            </a:r>
            <a:endParaRPr lang="es-ES_tradnl" altLang="en-US" sz="25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Para marcar un tanto el balón tiene que entrar en la </a:t>
            </a:r>
            <a:r>
              <a:rPr lang="es-ES_tradnl" altLang="en-US" sz="2500" dirty="0" smtClean="0"/>
              <a:t>_______.</a:t>
            </a:r>
            <a:endParaRPr lang="es-ES_tradnl" altLang="en-US" sz="25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Cuando empieza el segundo ___________, los jugadores vuelven al tanto.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Juegan (al) futbol en el _______ de futbol.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El jugador ________ un tanto cuando ________ un gol.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500" dirty="0"/>
              <a:t>Si el tanto no queda ___________, un equipo gana el partido y el otro equipo ____________.</a:t>
            </a:r>
          </a:p>
          <a:p>
            <a:pPr eaLnBrk="1" hangingPunct="1">
              <a:buFontTx/>
              <a:buNone/>
              <a:defRPr/>
            </a:pPr>
            <a:endParaRPr lang="es-ES_tradnl" altLang="en-US" sz="2500" kern="0" dirty="0" smtClean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altLang="en-US" sz="3200" kern="0" dirty="0" smtClean="0">
                <a:solidFill>
                  <a:schemeClr val="hlink"/>
                </a:solidFill>
              </a:rPr>
              <a:t>Me llamo____________ 	     Clase 702</a:t>
            </a:r>
            <a:br>
              <a:rPr lang="en-US" altLang="en-US" sz="3200" kern="0" dirty="0" smtClean="0">
                <a:solidFill>
                  <a:schemeClr val="hlink"/>
                </a:solidFill>
              </a:rPr>
            </a:br>
            <a:r>
              <a:rPr lang="en-US" altLang="en-US" sz="3200" kern="0" dirty="0" smtClean="0">
                <a:solidFill>
                  <a:schemeClr val="hlink"/>
                </a:solidFill>
              </a:rPr>
              <a:t>La fecha es el 28 de </a:t>
            </a:r>
            <a:r>
              <a:rPr lang="en-US" altLang="en-US" sz="3200" kern="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 del 2017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133600" y="29718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la mano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5800" y="3810000"/>
            <a:ext cx="17526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la porteria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800600" y="4271963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empieza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038600" y="5105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campo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209800" y="5562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marca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248400" y="5562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mete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695700" y="60198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empatado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038600" y="64008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pierde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791200"/>
          </a:xfrm>
        </p:spPr>
        <p:txBody>
          <a:bodyPr/>
          <a:lstStyle/>
          <a:p>
            <a:r>
              <a:rPr lang="en-US" sz="2800" dirty="0" smtClean="0"/>
              <a:t>Workbook p. 5.3</a:t>
            </a:r>
          </a:p>
          <a:p>
            <a:pPr marL="0" indent="0">
              <a:buNone/>
            </a:pPr>
            <a:r>
              <a:rPr lang="en-US" sz="2800" dirty="0" err="1" smtClean="0"/>
              <a:t>A.Choose</a:t>
            </a:r>
            <a:r>
              <a:rPr lang="en-US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Hay once (</a:t>
            </a:r>
            <a:r>
              <a:rPr lang="en-US" sz="2800" dirty="0" err="1" smtClean="0"/>
              <a:t>jugadores</a:t>
            </a:r>
            <a:r>
              <a:rPr lang="en-US" sz="2800" dirty="0" smtClean="0"/>
              <a:t>, </a:t>
            </a:r>
            <a:r>
              <a:rPr lang="en-US" sz="2800" dirty="0" err="1" smtClean="0"/>
              <a:t>porteros</a:t>
            </a:r>
            <a:r>
              <a:rPr lang="en-US" sz="2800" dirty="0" smtClean="0"/>
              <a:t>)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equipo</a:t>
            </a:r>
            <a:r>
              <a:rPr lang="en-US" sz="2800" dirty="0" smtClean="0"/>
              <a:t> de (</a:t>
            </a:r>
            <a:r>
              <a:rPr lang="en-US" sz="2800" dirty="0" err="1" smtClean="0"/>
              <a:t>futbol</a:t>
            </a:r>
            <a:r>
              <a:rPr lang="en-US" sz="2800" dirty="0" smtClean="0"/>
              <a:t>, </a:t>
            </a:r>
            <a:r>
              <a:rPr lang="en-US" sz="2800" dirty="0" err="1" smtClean="0"/>
              <a:t>tenis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El </a:t>
            </a:r>
            <a:r>
              <a:rPr lang="en-US" sz="2800" dirty="0" err="1" smtClean="0"/>
              <a:t>portero</a:t>
            </a:r>
            <a:r>
              <a:rPr lang="en-US" sz="2800" dirty="0" smtClean="0"/>
              <a:t> (</a:t>
            </a:r>
            <a:r>
              <a:rPr lang="en-US" sz="2800" dirty="0" err="1" smtClean="0"/>
              <a:t>lanza</a:t>
            </a:r>
            <a:r>
              <a:rPr lang="en-US" sz="2800" dirty="0" smtClean="0"/>
              <a:t>, </a:t>
            </a:r>
            <a:r>
              <a:rPr lang="en-US" sz="2800" dirty="0" err="1" smtClean="0"/>
              <a:t>guarda</a:t>
            </a:r>
            <a:r>
              <a:rPr lang="en-US" sz="2800" dirty="0" smtClean="0"/>
              <a:t>) la </a:t>
            </a:r>
            <a:r>
              <a:rPr lang="en-US" sz="2800" dirty="0" err="1" smtClean="0"/>
              <a:t>porteria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Los </a:t>
            </a:r>
            <a:r>
              <a:rPr lang="en-US" sz="2800" dirty="0" err="1" smtClean="0"/>
              <a:t>jugadores</a:t>
            </a:r>
            <a:r>
              <a:rPr lang="en-US" sz="2800" dirty="0" smtClean="0"/>
              <a:t> no </a:t>
            </a:r>
            <a:r>
              <a:rPr lang="en-US" sz="2800" dirty="0" err="1" smtClean="0"/>
              <a:t>pueden</a:t>
            </a:r>
            <a:r>
              <a:rPr lang="en-US" sz="2800" dirty="0" smtClean="0"/>
              <a:t> (</a:t>
            </a:r>
            <a:r>
              <a:rPr lang="en-US" sz="2800" dirty="0" err="1" smtClean="0"/>
              <a:t>ver</a:t>
            </a:r>
            <a:r>
              <a:rPr lang="en-US" sz="2800" dirty="0" smtClean="0"/>
              <a:t>, </a:t>
            </a:r>
            <a:r>
              <a:rPr lang="en-US" sz="2800" dirty="0" err="1" smtClean="0"/>
              <a:t>tocar</a:t>
            </a:r>
            <a:r>
              <a:rPr lang="en-US" sz="2800" dirty="0" smtClean="0"/>
              <a:t>) el </a:t>
            </a:r>
            <a:r>
              <a:rPr lang="en-US" sz="2800" dirty="0" err="1" smtClean="0"/>
              <a:t>balon</a:t>
            </a:r>
            <a:r>
              <a:rPr lang="en-US" sz="2800" dirty="0" smtClean="0"/>
              <a:t> con la </a:t>
            </a:r>
            <a:r>
              <a:rPr lang="en-US" sz="2800" dirty="0" err="1" smtClean="0"/>
              <a:t>mano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Hay dos (</a:t>
            </a:r>
            <a:r>
              <a:rPr lang="en-US" sz="2800" dirty="0" err="1" smtClean="0"/>
              <a:t>tiempos</a:t>
            </a:r>
            <a:r>
              <a:rPr lang="en-US" sz="2800" dirty="0" smtClean="0"/>
              <a:t>, </a:t>
            </a:r>
            <a:r>
              <a:rPr lang="en-US" sz="2800" dirty="0" err="1" smtClean="0"/>
              <a:t>segundos</a:t>
            </a:r>
            <a:r>
              <a:rPr lang="en-US" sz="2800" dirty="0" smtClean="0"/>
              <a:t>)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partido</a:t>
            </a:r>
            <a:r>
              <a:rPr lang="en-US" sz="2800" dirty="0" smtClean="0"/>
              <a:t> de </a:t>
            </a:r>
            <a:r>
              <a:rPr lang="en-US" sz="2800" dirty="0" err="1" smtClean="0"/>
              <a:t>futbol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Cuando</a:t>
            </a:r>
            <a:r>
              <a:rPr lang="en-US" sz="2800" dirty="0" smtClean="0"/>
              <a:t> el </a:t>
            </a:r>
            <a:r>
              <a:rPr lang="en-US" sz="2800" dirty="0" err="1" smtClean="0"/>
              <a:t>portero</a:t>
            </a:r>
            <a:r>
              <a:rPr lang="en-US" sz="2800" dirty="0" smtClean="0"/>
              <a:t> no </a:t>
            </a:r>
            <a:r>
              <a:rPr lang="en-US" sz="2800" dirty="0" err="1" smtClean="0"/>
              <a:t>puede</a:t>
            </a:r>
            <a:r>
              <a:rPr lang="en-US" sz="2800" dirty="0" smtClean="0"/>
              <a:t> (</a:t>
            </a:r>
            <a:r>
              <a:rPr lang="en-US" sz="2800" dirty="0" err="1" smtClean="0"/>
              <a:t>lanzar</a:t>
            </a:r>
            <a:r>
              <a:rPr lang="en-US" sz="2800" dirty="0" smtClean="0"/>
              <a:t>, </a:t>
            </a:r>
            <a:r>
              <a:rPr lang="en-US" sz="2800" dirty="0" err="1" smtClean="0"/>
              <a:t>bloquear</a:t>
            </a:r>
            <a:r>
              <a:rPr lang="en-US" sz="2800" dirty="0" smtClean="0"/>
              <a:t>) el </a:t>
            </a:r>
            <a:r>
              <a:rPr lang="en-US" sz="2800" dirty="0" err="1" smtClean="0"/>
              <a:t>balon</a:t>
            </a:r>
            <a:r>
              <a:rPr lang="en-US" sz="2800" dirty="0" smtClean="0"/>
              <a:t>, el </a:t>
            </a:r>
            <a:r>
              <a:rPr lang="en-US" sz="2800" dirty="0" err="1" smtClean="0"/>
              <a:t>balon</a:t>
            </a:r>
            <a:r>
              <a:rPr lang="en-US" sz="2800" dirty="0" smtClean="0"/>
              <a:t> (</a:t>
            </a:r>
            <a:r>
              <a:rPr lang="en-US" sz="2800" dirty="0" err="1" smtClean="0"/>
              <a:t>guarda</a:t>
            </a:r>
            <a:r>
              <a:rPr lang="en-US" sz="2800" dirty="0" smtClean="0"/>
              <a:t>, </a:t>
            </a:r>
            <a:r>
              <a:rPr lang="en-US" sz="2800" dirty="0" err="1" smtClean="0"/>
              <a:t>entra</a:t>
            </a:r>
            <a:r>
              <a:rPr lang="en-US" sz="2800" dirty="0" smtClean="0"/>
              <a:t>) </a:t>
            </a:r>
            <a:r>
              <a:rPr lang="en-US" sz="2800" dirty="0" err="1" smtClean="0"/>
              <a:t>en</a:t>
            </a:r>
            <a:r>
              <a:rPr lang="en-US" sz="2800" dirty="0" smtClean="0"/>
              <a:t> la </a:t>
            </a:r>
            <a:r>
              <a:rPr lang="en-US" sz="2800" dirty="0" err="1" smtClean="0"/>
              <a:t>porteria</a:t>
            </a:r>
            <a:r>
              <a:rPr lang="en-US" sz="2800" dirty="0"/>
              <a:t> </a:t>
            </a:r>
            <a:r>
              <a:rPr lang="en-US" sz="2800" dirty="0" smtClean="0"/>
              <a:t>y el </a:t>
            </a:r>
            <a:r>
              <a:rPr lang="en-US" sz="2800" dirty="0" err="1" smtClean="0"/>
              <a:t>equipo</a:t>
            </a:r>
            <a:r>
              <a:rPr lang="en-US" sz="2800" dirty="0" smtClean="0"/>
              <a:t> </a:t>
            </a:r>
            <a:r>
              <a:rPr lang="en-US" sz="2800" dirty="0" err="1" smtClean="0"/>
              <a:t>adverso</a:t>
            </a:r>
            <a:r>
              <a:rPr lang="en-US" sz="2800" dirty="0" smtClean="0"/>
              <a:t> (mete, </a:t>
            </a:r>
            <a:r>
              <a:rPr lang="en-US" sz="2800" dirty="0" err="1" smtClean="0"/>
              <a:t>pierde</a:t>
            </a:r>
            <a:r>
              <a:rPr lang="en-US" sz="2800" dirty="0" smtClean="0"/>
              <a:t>) un </a:t>
            </a:r>
            <a:r>
              <a:rPr lang="en-US" sz="2800" dirty="0" err="1" smtClean="0"/>
              <a:t>gol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90800" y="2362200"/>
            <a:ext cx="1524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657600" y="3276600"/>
            <a:ext cx="12192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715000" y="3733800"/>
            <a:ext cx="9144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62200" y="4724400"/>
            <a:ext cx="12192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629400" y="5638800"/>
            <a:ext cx="14478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72000" y="6019800"/>
            <a:ext cx="10668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05200" y="6477000"/>
            <a:ext cx="7620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92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4770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B. Complete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El </a:t>
            </a:r>
            <a:r>
              <a:rPr lang="en-US" sz="3000" dirty="0" err="1" smtClean="0"/>
              <a:t>conjunto</a:t>
            </a:r>
            <a:r>
              <a:rPr lang="en-US" sz="3000" dirty="0" smtClean="0"/>
              <a:t> de </a:t>
            </a:r>
            <a:r>
              <a:rPr lang="en-US" sz="3000" dirty="0" err="1" smtClean="0"/>
              <a:t>jugadores</a:t>
            </a:r>
            <a:r>
              <a:rPr lang="en-US" sz="3000" dirty="0" smtClean="0"/>
              <a:t>; </a:t>
            </a:r>
            <a:r>
              <a:rPr lang="en-US" sz="3000" dirty="0" err="1" smtClean="0"/>
              <a:t>todos</a:t>
            </a:r>
            <a:r>
              <a:rPr lang="en-US" sz="3000" dirty="0" smtClean="0"/>
              <a:t> </a:t>
            </a:r>
            <a:r>
              <a:rPr lang="en-US" sz="3000" dirty="0" err="1" smtClean="0"/>
              <a:t>los</a:t>
            </a:r>
            <a:r>
              <a:rPr lang="en-US" sz="3000" dirty="0" smtClean="0"/>
              <a:t> </a:t>
            </a:r>
            <a:r>
              <a:rPr lang="en-US" sz="3000" dirty="0" err="1" smtClean="0"/>
              <a:t>jugadores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Donde</a:t>
            </a:r>
            <a:r>
              <a:rPr lang="en-US" sz="3000" dirty="0" smtClean="0"/>
              <a:t> </a:t>
            </a:r>
            <a:r>
              <a:rPr lang="en-US" sz="3000" dirty="0" err="1" smtClean="0"/>
              <a:t>juegan</a:t>
            </a:r>
            <a:r>
              <a:rPr lang="en-US" sz="3000" dirty="0" smtClean="0"/>
              <a:t> </a:t>
            </a:r>
            <a:r>
              <a:rPr lang="en-US" sz="3000" dirty="0" err="1" smtClean="0"/>
              <a:t>futbol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No </a:t>
            </a:r>
            <a:r>
              <a:rPr lang="en-US" sz="3000" dirty="0" err="1" smtClean="0"/>
              <a:t>perder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Hay dos </a:t>
            </a:r>
            <a:r>
              <a:rPr lang="en-US" sz="3000" dirty="0" err="1" smtClean="0"/>
              <a:t>en</a:t>
            </a:r>
            <a:r>
              <a:rPr lang="en-US" sz="3000" dirty="0" smtClean="0"/>
              <a:t> </a:t>
            </a:r>
            <a:r>
              <a:rPr lang="en-US" sz="3000" dirty="0" err="1" smtClean="0"/>
              <a:t>cada</a:t>
            </a:r>
            <a:r>
              <a:rPr lang="en-US" sz="3000" dirty="0" smtClean="0"/>
              <a:t> </a:t>
            </a:r>
            <a:r>
              <a:rPr lang="en-US" sz="3000" dirty="0" err="1" smtClean="0"/>
              <a:t>partido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Lo que </a:t>
            </a:r>
            <a:r>
              <a:rPr lang="en-US" sz="3000" dirty="0" err="1" smtClean="0"/>
              <a:t>lanzan</a:t>
            </a:r>
            <a:r>
              <a:rPr lang="en-US" sz="3000" dirty="0" smtClean="0"/>
              <a:t> </a:t>
            </a:r>
            <a:r>
              <a:rPr lang="en-US" sz="3000" dirty="0" err="1" smtClean="0"/>
              <a:t>los</a:t>
            </a:r>
            <a:r>
              <a:rPr lang="en-US" sz="3000" dirty="0" smtClean="0"/>
              <a:t> </a:t>
            </a:r>
            <a:r>
              <a:rPr lang="en-US" sz="3000" dirty="0" err="1" smtClean="0"/>
              <a:t>jugadores</a:t>
            </a:r>
            <a:r>
              <a:rPr lang="en-US" sz="3000" dirty="0" smtClean="0"/>
              <a:t> </a:t>
            </a:r>
            <a:r>
              <a:rPr lang="en-US" sz="3000" dirty="0" err="1" smtClean="0"/>
              <a:t>en</a:t>
            </a:r>
            <a:r>
              <a:rPr lang="en-US" sz="3000" dirty="0" smtClean="0"/>
              <a:t> un </a:t>
            </a:r>
            <a:r>
              <a:rPr lang="en-US" sz="3000" dirty="0" err="1" smtClean="0"/>
              <a:t>juego</a:t>
            </a:r>
            <a:r>
              <a:rPr lang="en-US" sz="3000" dirty="0" smtClean="0"/>
              <a:t> de </a:t>
            </a:r>
            <a:r>
              <a:rPr lang="en-US" sz="3000" dirty="0" err="1" smtClean="0"/>
              <a:t>futbol</a:t>
            </a:r>
            <a:r>
              <a:rPr lang="en-US" sz="3000" dirty="0" smtClean="0"/>
              <a:t>.</a:t>
            </a:r>
          </a:p>
          <a:p>
            <a:pPr marL="0" indent="0">
              <a:buNone/>
            </a:pPr>
            <a:r>
              <a:rPr lang="en-US" sz="3000" dirty="0" smtClean="0"/>
              <a:t>C.</a:t>
            </a:r>
          </a:p>
          <a:p>
            <a:pPr marL="514350" indent="-514350">
              <a:buAutoNum type="arabicPeriod"/>
            </a:pPr>
            <a:r>
              <a:rPr lang="en-US" sz="3000" dirty="0" smtClean="0"/>
              <a:t>_____</a:t>
            </a:r>
            <a:r>
              <a:rPr lang="en-US" sz="3000" dirty="0" err="1" smtClean="0"/>
              <a:t>patillas</a:t>
            </a:r>
            <a:r>
              <a:rPr lang="en-US" sz="3000" dirty="0" smtClean="0"/>
              <a:t> </a:t>
            </a:r>
            <a:r>
              <a:rPr lang="en-US" sz="3000" dirty="0" err="1" smtClean="0"/>
              <a:t>negras</a:t>
            </a:r>
            <a:r>
              <a:rPr lang="en-US" sz="3000" dirty="0" smtClean="0"/>
              <a:t>	</a:t>
            </a:r>
          </a:p>
          <a:p>
            <a:pPr marL="514350" indent="-514350">
              <a:buAutoNum type="arabicPeriod"/>
            </a:pPr>
            <a:r>
              <a:rPr lang="en-US" sz="3000" dirty="0" err="1" smtClean="0"/>
              <a:t>Cal____tines</a:t>
            </a:r>
            <a:r>
              <a:rPr lang="en-US" sz="3000" dirty="0" smtClean="0"/>
              <a:t> </a:t>
            </a:r>
            <a:r>
              <a:rPr lang="en-US" sz="3000" dirty="0" err="1" smtClean="0"/>
              <a:t>ro</a:t>
            </a:r>
            <a:r>
              <a:rPr lang="en-US" sz="3000" dirty="0" smtClean="0"/>
              <a:t>____</a:t>
            </a:r>
            <a:r>
              <a:rPr lang="en-US" sz="3000" dirty="0" err="1" smtClean="0"/>
              <a:t>os</a:t>
            </a:r>
            <a:endParaRPr lang="en-US" sz="3000" dirty="0" smtClean="0"/>
          </a:p>
          <a:p>
            <a:pPr marL="514350" indent="-514350">
              <a:buAutoNum type="arabicPeriod"/>
            </a:pPr>
            <a:r>
              <a:rPr lang="en-US" sz="3000" dirty="0" smtClean="0"/>
              <a:t>Una </a:t>
            </a:r>
            <a:r>
              <a:rPr lang="en-US" sz="3000" dirty="0" err="1" smtClean="0"/>
              <a:t>cami</a:t>
            </a:r>
            <a:r>
              <a:rPr lang="en-US" sz="3000" dirty="0" smtClean="0"/>
              <a:t>___eta a___</a:t>
            </a:r>
            <a:r>
              <a:rPr lang="en-US" sz="3000" dirty="0" err="1" smtClean="0"/>
              <a:t>ul</a:t>
            </a:r>
            <a:endParaRPr lang="en-US" sz="3000" dirty="0" smtClean="0"/>
          </a:p>
          <a:p>
            <a:pPr marL="514350" indent="-514350">
              <a:buAutoNum type="arabicPeriod"/>
            </a:pPr>
            <a:r>
              <a:rPr lang="en-US" sz="3000" dirty="0" smtClean="0"/>
              <a:t>Un </a:t>
            </a:r>
            <a:r>
              <a:rPr lang="en-US" sz="3000" dirty="0" err="1" smtClean="0"/>
              <a:t>pantalon</a:t>
            </a:r>
            <a:r>
              <a:rPr lang="en-US" sz="3000" dirty="0" smtClean="0"/>
              <a:t> ___</a:t>
            </a:r>
            <a:r>
              <a:rPr lang="en-US" sz="3000" dirty="0" err="1" smtClean="0"/>
              <a:t>erde</a:t>
            </a:r>
            <a:endParaRPr lang="en-US" sz="30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59542" y="838735"/>
            <a:ext cx="7851058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equipo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2000" y="1385887"/>
            <a:ext cx="7851058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campo de futbol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2000" y="1843087"/>
            <a:ext cx="7851058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Ganar 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62000" y="2452687"/>
            <a:ext cx="7851058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tiempos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85800" y="3019038"/>
            <a:ext cx="7851058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balón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66800" y="4572000"/>
            <a:ext cx="17526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3000" b="1" dirty="0" err="1" smtClean="0">
                <a:solidFill>
                  <a:srgbClr val="0000FF"/>
                </a:solidFill>
              </a:rPr>
              <a:t>Za</a:t>
            </a:r>
            <a:r>
              <a:rPr lang="es-ES_tradnl" altLang="en-US" sz="3000" b="1" dirty="0" smtClean="0">
                <a:solidFill>
                  <a:srgbClr val="0000FF"/>
                </a:solidFill>
              </a:rPr>
              <a:t> </a:t>
            </a:r>
            <a:endParaRPr lang="es-ES_tradnl" altLang="en-US" sz="3000" b="1" dirty="0">
              <a:solidFill>
                <a:srgbClr val="0000FF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447800" y="5084802"/>
            <a:ext cx="3581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3000" b="1" dirty="0" smtClean="0">
                <a:solidFill>
                  <a:srgbClr val="0000FF"/>
                </a:solidFill>
              </a:rPr>
              <a:t>ce		    j  </a:t>
            </a:r>
            <a:endParaRPr lang="es-ES_tradnl" altLang="en-US" sz="3000" b="1" dirty="0">
              <a:solidFill>
                <a:srgbClr val="0000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14599" y="5638800"/>
            <a:ext cx="217292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3000" b="1" dirty="0" smtClean="0">
                <a:solidFill>
                  <a:srgbClr val="0000FF"/>
                </a:solidFill>
              </a:rPr>
              <a:t>s	     z</a:t>
            </a:r>
            <a:r>
              <a:rPr lang="es-ES_tradnl" altLang="en-US" sz="3000" b="1" dirty="0" smtClean="0">
                <a:solidFill>
                  <a:srgbClr val="0000FF"/>
                </a:solidFill>
              </a:rPr>
              <a:t> </a:t>
            </a:r>
            <a:endParaRPr lang="es-ES_tradnl" altLang="en-US" sz="3000" b="1" dirty="0">
              <a:solidFill>
                <a:srgbClr val="0000FF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124200" y="6192798"/>
            <a:ext cx="17526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3000" b="1" dirty="0" smtClean="0">
                <a:solidFill>
                  <a:srgbClr val="0000FF"/>
                </a:solidFill>
              </a:rPr>
              <a:t>v </a:t>
            </a:r>
            <a:endParaRPr lang="es-ES_tradnl" altLang="en-US" sz="3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66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42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91200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WORKBOOK p. 5.4-5.5</a:t>
            </a:r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D.  1</a:t>
            </a:r>
            <a:r>
              <a:rPr lang="en-US" altLang="en-US" sz="2400" dirty="0" smtClean="0"/>
              <a:t>.</a:t>
            </a:r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	  2</a:t>
            </a:r>
            <a:r>
              <a:rPr lang="en-US" altLang="en-US" sz="2400" dirty="0" smtClean="0"/>
              <a:t>.</a:t>
            </a:r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      3</a:t>
            </a:r>
            <a:r>
              <a:rPr lang="en-US" altLang="en-US" sz="2400" dirty="0" smtClean="0"/>
              <a:t>.</a:t>
            </a:r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      4.</a:t>
            </a:r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E. Complete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sz="2400" dirty="0" err="1" smtClean="0"/>
              <a:t>Cuando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juegan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futbol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los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jugadores</a:t>
            </a:r>
            <a:r>
              <a:rPr lang="en-US" altLang="en-US" sz="2400" dirty="0" smtClean="0"/>
              <a:t> no </a:t>
            </a:r>
            <a:r>
              <a:rPr lang="en-US" altLang="en-US" sz="2400" dirty="0" err="1" smtClean="0"/>
              <a:t>pueden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tocar</a:t>
            </a:r>
            <a:r>
              <a:rPr lang="en-US" altLang="en-US" sz="2400" dirty="0" smtClean="0"/>
              <a:t> el </a:t>
            </a:r>
            <a:r>
              <a:rPr lang="en-US" altLang="en-US" sz="2400" dirty="0" err="1" smtClean="0"/>
              <a:t>balon</a:t>
            </a:r>
            <a:r>
              <a:rPr lang="en-US" altLang="en-US" sz="2400" dirty="0" smtClean="0"/>
              <a:t> con ____________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sz="2400" dirty="0" smtClean="0"/>
              <a:t>Para </a:t>
            </a:r>
            <a:r>
              <a:rPr lang="en-US" altLang="en-US" sz="2400" dirty="0" err="1" smtClean="0"/>
              <a:t>marcar</a:t>
            </a:r>
            <a:r>
              <a:rPr lang="en-US" altLang="en-US" sz="2400" dirty="0" smtClean="0"/>
              <a:t> un </a:t>
            </a:r>
            <a:r>
              <a:rPr lang="en-US" altLang="en-US" sz="2400" dirty="0" err="1" smtClean="0"/>
              <a:t>tanto</a:t>
            </a:r>
            <a:r>
              <a:rPr lang="en-US" altLang="en-US" sz="2400" dirty="0" smtClean="0"/>
              <a:t> el </a:t>
            </a:r>
            <a:r>
              <a:rPr lang="en-US" altLang="en-US" sz="2400" dirty="0" err="1" smtClean="0"/>
              <a:t>balon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tiene</a:t>
            </a:r>
            <a:r>
              <a:rPr lang="en-US" altLang="en-US" sz="2400" dirty="0" smtClean="0"/>
              <a:t> que </a:t>
            </a:r>
            <a:r>
              <a:rPr lang="en-US" altLang="en-US" sz="2400" dirty="0" err="1" smtClean="0"/>
              <a:t>entrar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en</a:t>
            </a:r>
            <a:r>
              <a:rPr lang="en-US" altLang="en-US" sz="2400" dirty="0" smtClean="0"/>
              <a:t> la ____________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sz="2400" dirty="0" err="1" smtClean="0"/>
              <a:t>Cuando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empieza</a:t>
            </a:r>
            <a:r>
              <a:rPr lang="en-US" altLang="en-US" sz="2400" dirty="0" smtClean="0"/>
              <a:t> el </a:t>
            </a:r>
            <a:r>
              <a:rPr lang="en-US" altLang="en-US" sz="2400" dirty="0" err="1" smtClean="0"/>
              <a:t>segundo</a:t>
            </a:r>
            <a:r>
              <a:rPr lang="en-US" altLang="en-US" sz="2400" dirty="0" smtClean="0"/>
              <a:t> _________, </a:t>
            </a:r>
            <a:r>
              <a:rPr lang="en-US" altLang="en-US" sz="2400" dirty="0" err="1" smtClean="0"/>
              <a:t>los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jugadores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vuelven</a:t>
            </a:r>
            <a:r>
              <a:rPr lang="en-US" altLang="en-US" sz="2400" dirty="0" smtClean="0"/>
              <a:t> al campo.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sz="2400" dirty="0" err="1" smtClean="0"/>
              <a:t>Juegan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futbol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en</a:t>
            </a:r>
            <a:r>
              <a:rPr lang="en-US" altLang="en-US" sz="2400" dirty="0" smtClean="0"/>
              <a:t> el _________ de </a:t>
            </a:r>
            <a:r>
              <a:rPr lang="en-US" altLang="en-US" sz="2400" dirty="0" err="1" smtClean="0"/>
              <a:t>futbol</a:t>
            </a:r>
            <a:r>
              <a:rPr lang="en-US" altLang="en-US" sz="2400" dirty="0" smtClean="0"/>
              <a:t>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sz="2400" dirty="0" smtClean="0"/>
              <a:t>El </a:t>
            </a:r>
            <a:r>
              <a:rPr lang="en-US" altLang="en-US" sz="2400" dirty="0" err="1" smtClean="0"/>
              <a:t>jugador</a:t>
            </a:r>
            <a:r>
              <a:rPr lang="en-US" altLang="en-US" sz="2400" dirty="0" smtClean="0"/>
              <a:t> ________ un </a:t>
            </a:r>
            <a:r>
              <a:rPr lang="en-US" altLang="en-US" sz="2400" dirty="0" err="1" smtClean="0"/>
              <a:t>tanto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cuando</a:t>
            </a:r>
            <a:r>
              <a:rPr lang="en-US" altLang="en-US" sz="2400" dirty="0" smtClean="0"/>
              <a:t> ______ un </a:t>
            </a:r>
            <a:r>
              <a:rPr lang="en-US" altLang="en-US" sz="2400" dirty="0" err="1" smtClean="0"/>
              <a:t>gol</a:t>
            </a:r>
            <a:r>
              <a:rPr lang="en-US" altLang="en-US" sz="2400" dirty="0" smtClean="0"/>
              <a:t>.</a:t>
            </a:r>
            <a:endParaRPr lang="en-US" altLang="en-US" sz="2400" dirty="0" smtClean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371600" y="1367135"/>
            <a:ext cx="3200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El equipo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361768" y="1752600"/>
            <a:ext cx="6172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El balón / la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pelota de futbol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371600" y="2224087"/>
            <a:ext cx="2895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La portería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371600" y="2667000"/>
            <a:ext cx="7086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El tablero indicador / marcador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438400" y="3881735"/>
            <a:ext cx="2895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las manos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66800" y="4719935"/>
            <a:ext cx="2895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porteria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181600" y="5177135"/>
            <a:ext cx="2895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tiempo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886200" y="5943600"/>
            <a:ext cx="2895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campo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90800" y="6396335"/>
            <a:ext cx="2895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marca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248400" y="6400800"/>
            <a:ext cx="2895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mete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  <p:bldP spid="18439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5295</TotalTime>
  <Words>934</Words>
  <Application>Microsoft Office PowerPoint</Application>
  <PresentationFormat>On-screen Show (4:3)</PresentationFormat>
  <Paragraphs>218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Default Design</vt:lpstr>
      <vt:lpstr>1_Default Design</vt:lpstr>
      <vt:lpstr>Me llamo____________       Clase 702 La fecha es el 16 de febrero del 2017</vt:lpstr>
      <vt:lpstr>Practica</vt:lpstr>
      <vt:lpstr>Practica </vt:lpstr>
      <vt:lpstr>Practica</vt:lpstr>
      <vt:lpstr>Tarea # 42 </vt:lpstr>
      <vt:lpstr>PowerPoint Presentation</vt:lpstr>
      <vt:lpstr>Repaso de la Tarea # 41</vt:lpstr>
      <vt:lpstr>PowerPoint Presentation</vt:lpstr>
      <vt:lpstr>Repaso de la Tarea 42</vt:lpstr>
      <vt:lpstr>Repaso de la Tarea 42</vt:lpstr>
      <vt:lpstr>Repaso de la Tarea 42</vt:lpstr>
      <vt:lpstr>Repaso de la Tarea 42</vt:lpstr>
      <vt:lpstr>Practica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  Clase 7 IL La fecha es el 4 de noviembre del 2010</dc:title>
  <dc:creator>Helen Zumaeta</dc:creator>
  <cp:lastModifiedBy>Helen Zumaeta</cp:lastModifiedBy>
  <cp:revision>38</cp:revision>
  <cp:lastPrinted>2014-11-03T19:30:01Z</cp:lastPrinted>
  <dcterms:created xsi:type="dcterms:W3CDTF">2010-11-03T13:46:55Z</dcterms:created>
  <dcterms:modified xsi:type="dcterms:W3CDTF">2017-02-16T23:39:12Z</dcterms:modified>
</cp:coreProperties>
</file>